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2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day" initials="U" lastIdx="1" clrIdx="0">
    <p:extLst>
      <p:ext uri="{19B8F6BF-5375-455C-9EA6-DF929625EA0E}">
        <p15:presenceInfo xmlns:p15="http://schemas.microsoft.com/office/powerpoint/2012/main" userId="a7184faf6aae44e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3A73CF-2A79-455C-879F-6F0114CA51AF}">
  <a:tblStyle styleId="{503A73CF-2A79-455C-879F-6F0114CA51AF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652" autoAdjust="0"/>
  </p:normalViewPr>
  <p:slideViewPr>
    <p:cSldViewPr snapToGrid="0">
      <p:cViewPr varScale="1">
        <p:scale>
          <a:sx n="66" d="100"/>
          <a:sy n="66" d="100"/>
        </p:scale>
        <p:origin x="1930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11.jpg>
</file>

<file path=ppt/media/image2.jpg>
</file>

<file path=ppt/media/image3.wmf>
</file>

<file path=ppt/media/image4.jfif>
</file>

<file path=ppt/media/image5.png>
</file>

<file path=ppt/media/image6.gif>
</file>

<file path=ppt/media/image7.wmf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09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70954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7544888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2354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886814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492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291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640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960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414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46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15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784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01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01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0341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04"/>
            <a:ext cx="1952272" cy="6853049"/>
            <a:chOff x="6627813" y="195650"/>
            <a:chExt cx="1952625" cy="5678101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65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118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fif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785481" y="145945"/>
            <a:ext cx="6463054" cy="1242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800" b="1" i="1" u="sng" dirty="0">
                <a:solidFill>
                  <a:srgbClr val="002060"/>
                </a:solidFill>
                <a:latin typeface="Castellar" panose="020A0402060406010301" pitchFamily="18" charset="0"/>
              </a:rPr>
              <a:t>SQL HACKATHON</a:t>
            </a:r>
            <a:br>
              <a:rPr lang="en-US" dirty="0"/>
            </a:br>
            <a:r>
              <a:rPr lang="en-US" sz="1300" dirty="0">
                <a:solidFill>
                  <a:srgbClr val="0070C0"/>
                </a:solidFill>
              </a:rPr>
              <a:t>08/18/2022 – 08/25/2022</a:t>
            </a:r>
            <a:endParaRPr sz="1300" dirty="0">
              <a:solidFill>
                <a:srgbClr val="0070C0"/>
              </a:solidFill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2427172" y="4822549"/>
            <a:ext cx="4858211" cy="173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 sz="2400" b="1" dirty="0">
                <a:solidFill>
                  <a:srgbClr val="7030A0"/>
                </a:solidFill>
              </a:rPr>
              <a:t>Team Data Hunters</a:t>
            </a:r>
            <a:endParaRPr sz="2400" b="1" dirty="0">
              <a:solidFill>
                <a:srgbClr val="7030A0"/>
              </a:solidFill>
            </a:endParaRPr>
          </a:p>
          <a:p>
            <a:pPr marL="0" lvl="0" indent="0" rtl="0">
              <a:lnSpc>
                <a:spcPct val="160000"/>
              </a:lnSpc>
              <a:spcBef>
                <a:spcPts val="448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 dirty="0">
                <a:solidFill>
                  <a:srgbClr val="0070C0"/>
                </a:solidFill>
              </a:rPr>
              <a:t>       </a:t>
            </a:r>
            <a:r>
              <a:rPr lang="en-US" dirty="0" err="1">
                <a:solidFill>
                  <a:srgbClr val="0070C0"/>
                </a:solidFill>
              </a:rPr>
              <a:t>Pradnya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Kavale</a:t>
            </a:r>
            <a:r>
              <a:rPr lang="en-US" dirty="0">
                <a:solidFill>
                  <a:srgbClr val="0070C0"/>
                </a:solidFill>
              </a:rPr>
              <a:t>         </a:t>
            </a:r>
            <a:r>
              <a:rPr lang="en-US" dirty="0" err="1">
                <a:solidFill>
                  <a:srgbClr val="0070C0"/>
                </a:solidFill>
              </a:rPr>
              <a:t>Ayesh</a:t>
            </a:r>
            <a:r>
              <a:rPr lang="en-US" dirty="0">
                <a:solidFill>
                  <a:srgbClr val="0070C0"/>
                </a:solidFill>
              </a:rPr>
              <a:t> Gaur</a:t>
            </a:r>
          </a:p>
          <a:p>
            <a:pPr marL="0" lvl="0" indent="0" rtl="0">
              <a:lnSpc>
                <a:spcPct val="160000"/>
              </a:lnSpc>
              <a:spcBef>
                <a:spcPts val="448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 dirty="0">
                <a:solidFill>
                  <a:srgbClr val="0070C0"/>
                </a:solidFill>
              </a:rPr>
              <a:t>       Uma Sirisha B 		   Sarala </a:t>
            </a:r>
            <a:r>
              <a:rPr lang="en-US" dirty="0" err="1">
                <a:solidFill>
                  <a:srgbClr val="0070C0"/>
                </a:solidFill>
              </a:rPr>
              <a:t>Sureshkumar</a:t>
            </a:r>
            <a:endParaRPr lang="en-US" dirty="0">
              <a:solidFill>
                <a:srgbClr val="0070C0"/>
              </a:solidFill>
            </a:endParaRPr>
          </a:p>
          <a:p>
            <a:pPr marL="0" lvl="0" indent="0" algn="ctr" rtl="0">
              <a:spcBef>
                <a:spcPts val="448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endParaRPr lang="en-US" dirty="0"/>
          </a:p>
          <a:p>
            <a:pPr marL="0" lvl="0" indent="0" algn="ctr" rtl="0">
              <a:spcBef>
                <a:spcPts val="448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 dirty="0">
                <a:solidFill>
                  <a:srgbClr val="7030A0"/>
                </a:solidFill>
              </a:rPr>
              <a:t>With PMPO: Aleesha Pacheco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2" name="AutoShape 6" descr="Stethoscope heart Stock Photos, Royalty Free Stethoscope heart Images |  Depositphotos">
            <a:extLst>
              <a:ext uri="{FF2B5EF4-FFF2-40B4-BE49-F238E27FC236}">
                <a16:creationId xmlns:a16="http://schemas.microsoft.com/office/drawing/2014/main" id="{81853F3B-40B3-238B-352E-7964DDBFCBE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8" descr="Stethoscope heart Stock Photos, Royalty Free Stethoscope heart Images |  Depositphotos">
            <a:extLst>
              <a:ext uri="{FF2B5EF4-FFF2-40B4-BE49-F238E27FC236}">
                <a16:creationId xmlns:a16="http://schemas.microsoft.com/office/drawing/2014/main" id="{8B67A13A-DDDD-44C9-9908-7628B4E2D8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1499616" cy="1499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AF211B-1841-861D-B33C-E97BA5C9A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630" y="1387959"/>
            <a:ext cx="6571223" cy="32821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1252331" y="122120"/>
            <a:ext cx="6732632" cy="837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i="1" u="sng" dirty="0">
                <a:solidFill>
                  <a:srgbClr val="C00000"/>
                </a:solidFill>
              </a:rPr>
              <a:t>INTRODUCTION</a:t>
            </a:r>
            <a:endParaRPr b="1" i="1" u="sng" dirty="0">
              <a:solidFill>
                <a:srgbClr val="C00000"/>
              </a:solidFill>
            </a:endParaRPr>
          </a:p>
        </p:txBody>
      </p:sp>
      <p:sp>
        <p:nvSpPr>
          <p:cNvPr id="91" name="Google Shape;91;p14"/>
          <p:cNvSpPr txBox="1">
            <a:spLocks noGrp="1"/>
          </p:cNvSpPr>
          <p:nvPr>
            <p:ph idx="1"/>
          </p:nvPr>
        </p:nvSpPr>
        <p:spPr>
          <a:xfrm>
            <a:off x="1159038" y="959257"/>
            <a:ext cx="7895510" cy="5604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rPr lang="en-US" sz="1800" b="0" i="0" u="none" strike="noStrike" cap="none" dirty="0">
                <a:solidFill>
                  <a:srgbClr val="70186D"/>
                </a:solidFill>
                <a:latin typeface="Arial"/>
                <a:ea typeface="Arial"/>
                <a:cs typeface="Arial"/>
                <a:sym typeface="Arial"/>
              </a:rPr>
              <a:t>During this SQL Hackathon, our team worked on Hospital Database </a:t>
            </a:r>
            <a:r>
              <a:rPr lang="en-US" dirty="0">
                <a:solidFill>
                  <a:srgbClr val="70186D"/>
                </a:solidFill>
                <a:latin typeface="Arial"/>
                <a:ea typeface="Arial"/>
                <a:cs typeface="Arial"/>
                <a:sym typeface="Arial"/>
              </a:rPr>
              <a:t>to </a:t>
            </a:r>
            <a:r>
              <a:rPr lang="en-US" b="1" i="0" dirty="0"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store, manage, query, and retrieve data </a:t>
            </a:r>
            <a:r>
              <a:rPr lang="en-US" dirty="0">
                <a:solidFill>
                  <a:srgbClr val="70186D"/>
                </a:solidFill>
                <a:latin typeface="Arial"/>
                <a:cs typeface="Arial"/>
              </a:rPr>
              <a:t>as per the requirement.</a:t>
            </a:r>
            <a:endParaRPr lang="en-US" dirty="0">
              <a:solidFill>
                <a:srgbClr val="70186D"/>
              </a:solidFill>
              <a:latin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rPr lang="en-US" b="1" i="1" u="sng" dirty="0">
                <a:solidFill>
                  <a:srgbClr val="C00000"/>
                </a:solidFill>
              </a:rPr>
              <a:t>Tools &amp; approaches we used</a:t>
            </a:r>
            <a:endParaRPr dirty="0"/>
          </a:p>
          <a:p>
            <a:pPr lvl="1" algn="just">
              <a:spcBef>
                <a:spcPts val="518"/>
              </a:spcBef>
              <a:buSzPct val="100000"/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70186D"/>
                </a:solidFill>
                <a:latin typeface="Arial"/>
                <a:cs typeface="Arial"/>
              </a:rPr>
              <a:t>We used Relational </a:t>
            </a:r>
            <a:r>
              <a:rPr lang="en-US" sz="1800" dirty="0" err="1">
                <a:solidFill>
                  <a:srgbClr val="70186D"/>
                </a:solidFill>
                <a:latin typeface="Arial"/>
                <a:cs typeface="Arial"/>
              </a:rPr>
              <a:t>DataBase</a:t>
            </a:r>
            <a:r>
              <a:rPr lang="en-US" sz="1800" dirty="0">
                <a:solidFill>
                  <a:srgbClr val="70186D"/>
                </a:solidFill>
                <a:latin typeface="Arial"/>
                <a:cs typeface="Arial"/>
              </a:rPr>
              <a:t> </a:t>
            </a:r>
          </a:p>
          <a:p>
            <a:pPr marL="457200" lvl="1" indent="0" algn="just">
              <a:spcBef>
                <a:spcPts val="518"/>
              </a:spcBef>
              <a:buClr>
                <a:schemeClr val="dk1"/>
              </a:buClr>
              <a:buSzPct val="100000"/>
              <a:buNone/>
            </a:pPr>
            <a:r>
              <a:rPr lang="en-US" sz="1800" dirty="0">
                <a:solidFill>
                  <a:srgbClr val="70186D"/>
                </a:solidFill>
                <a:latin typeface="Arial"/>
                <a:cs typeface="Arial"/>
              </a:rPr>
              <a:t>    Management </a:t>
            </a:r>
            <a:r>
              <a:rPr lang="en-US" sz="1800" dirty="0" err="1">
                <a:solidFill>
                  <a:srgbClr val="70186D"/>
                </a:solidFill>
                <a:latin typeface="Arial"/>
                <a:cs typeface="Arial"/>
              </a:rPr>
              <a:t>SystemTool</a:t>
            </a:r>
            <a:r>
              <a:rPr lang="en-US" sz="1800" dirty="0">
                <a:solidFill>
                  <a:srgbClr val="70186D"/>
                </a:solidFill>
                <a:latin typeface="Arial"/>
                <a:cs typeface="Arial"/>
              </a:rPr>
              <a:t> PostgreSQL (pgAdmin4) </a:t>
            </a:r>
          </a:p>
          <a:p>
            <a:pPr marL="457200" lvl="1" indent="0" algn="just">
              <a:spcBef>
                <a:spcPts val="518"/>
              </a:spcBef>
              <a:buClr>
                <a:schemeClr val="dk1"/>
              </a:buClr>
              <a:buSzPct val="100000"/>
              <a:buNone/>
            </a:pPr>
            <a:r>
              <a:rPr lang="en-US" sz="1800" dirty="0">
                <a:solidFill>
                  <a:srgbClr val="70186D"/>
                </a:solidFill>
                <a:latin typeface="Arial"/>
                <a:cs typeface="Arial"/>
              </a:rPr>
              <a:t>     in order to  execute our queries</a:t>
            </a:r>
            <a:r>
              <a:rPr lang="en-US" dirty="0"/>
              <a:t>.</a:t>
            </a:r>
          </a:p>
          <a:p>
            <a:pPr marL="457200" lvl="1" indent="0" algn="just">
              <a:spcBef>
                <a:spcPts val="518"/>
              </a:spcBef>
              <a:buClr>
                <a:schemeClr val="dk1"/>
              </a:buClr>
              <a:buSzPct val="100000"/>
              <a:buNone/>
            </a:pPr>
            <a:endParaRPr lang="en-US" dirty="0"/>
          </a:p>
          <a:p>
            <a:pPr lvl="1" algn="just">
              <a:spcBef>
                <a:spcPts val="518"/>
              </a:spcBef>
              <a:buSzPct val="100000"/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70186D"/>
                </a:solidFill>
                <a:latin typeface="Arial"/>
                <a:cs typeface="Arial"/>
              </a:rPr>
              <a:t>We analyzed ER diagram to get good </a:t>
            </a:r>
          </a:p>
          <a:p>
            <a:pPr marL="457200" lvl="1" indent="0" algn="just">
              <a:spcBef>
                <a:spcPts val="518"/>
              </a:spcBef>
              <a:buClr>
                <a:schemeClr val="dk1"/>
              </a:buClr>
              <a:buSzPct val="100000"/>
              <a:buNone/>
            </a:pPr>
            <a:r>
              <a:rPr lang="en-US" sz="1800" dirty="0">
                <a:solidFill>
                  <a:srgbClr val="70186D"/>
                </a:solidFill>
                <a:latin typeface="Arial"/>
                <a:cs typeface="Arial"/>
              </a:rPr>
              <a:t>    understanding of the DATA MODEL and </a:t>
            </a:r>
          </a:p>
          <a:p>
            <a:pPr marL="457200" lvl="1" indent="0" algn="just">
              <a:spcBef>
                <a:spcPts val="518"/>
              </a:spcBef>
              <a:buClr>
                <a:schemeClr val="dk1"/>
              </a:buClr>
              <a:buSzPct val="100000"/>
              <a:buNone/>
            </a:pPr>
            <a:r>
              <a:rPr lang="en-US" sz="1800" dirty="0">
                <a:solidFill>
                  <a:srgbClr val="70186D"/>
                </a:solidFill>
                <a:latin typeface="Arial"/>
                <a:cs typeface="Arial"/>
              </a:rPr>
              <a:t>    discussed about optimization </a:t>
            </a:r>
          </a:p>
          <a:p>
            <a:pPr marL="457200" lvl="1" indent="0" algn="just">
              <a:spcBef>
                <a:spcPts val="518"/>
              </a:spcBef>
              <a:buClr>
                <a:schemeClr val="dk1"/>
              </a:buClr>
              <a:buSzPct val="100000"/>
              <a:buNone/>
            </a:pPr>
            <a:endParaRPr lang="en-US" sz="1800" dirty="0">
              <a:solidFill>
                <a:srgbClr val="70186D"/>
              </a:solidFill>
              <a:latin typeface="Arial"/>
              <a:cs typeface="Arial"/>
            </a:endParaRPr>
          </a:p>
          <a:p>
            <a:pPr lvl="1" algn="just">
              <a:spcBef>
                <a:spcPts val="518"/>
              </a:spcBef>
              <a:buSzPct val="100000"/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70186D"/>
                </a:solidFill>
                <a:latin typeface="Arial"/>
                <a:cs typeface="Arial"/>
              </a:rPr>
              <a:t>Distributed queries within teammates</a:t>
            </a:r>
          </a:p>
          <a:p>
            <a:pPr marL="457200" lvl="1" indent="0" algn="just">
              <a:spcBef>
                <a:spcPts val="518"/>
              </a:spcBef>
              <a:buSzPct val="100000"/>
              <a:buNone/>
            </a:pPr>
            <a:endParaRPr lang="en-US" sz="1800" dirty="0">
              <a:solidFill>
                <a:srgbClr val="70186D"/>
              </a:solidFill>
              <a:latin typeface="Arial"/>
              <a:cs typeface="Arial"/>
            </a:endParaRPr>
          </a:p>
          <a:p>
            <a:pPr lvl="1" algn="just">
              <a:spcBef>
                <a:spcPts val="518"/>
              </a:spcBef>
              <a:buSzPct val="100000"/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70186D"/>
                </a:solidFill>
                <a:latin typeface="Arial"/>
                <a:cs typeface="Arial"/>
              </a:rPr>
              <a:t>Peer review </a:t>
            </a:r>
          </a:p>
          <a:p>
            <a:pPr lvl="1" algn="just">
              <a:spcBef>
                <a:spcPts val="518"/>
              </a:spcBef>
              <a:buClr>
                <a:schemeClr val="dk1"/>
              </a:buClr>
              <a:buSzPct val="100000"/>
            </a:pPr>
            <a:endParaRPr lang="en-US" sz="1800" dirty="0">
              <a:solidFill>
                <a:srgbClr val="70186D"/>
              </a:solidFill>
              <a:latin typeface="Arial"/>
              <a:cs typeface="Arial"/>
            </a:endParaRPr>
          </a:p>
          <a:p>
            <a:pPr lvl="1" algn="just">
              <a:spcBef>
                <a:spcPts val="518"/>
              </a:spcBef>
              <a:buClr>
                <a:schemeClr val="dk1"/>
              </a:buClr>
              <a:buSzPct val="100000"/>
            </a:pPr>
            <a:endParaRPr lang="en-US" sz="1800" dirty="0">
              <a:solidFill>
                <a:srgbClr val="70186D"/>
              </a:solidFill>
              <a:latin typeface="Arial"/>
              <a:cs typeface="Arial"/>
            </a:endParaRPr>
          </a:p>
          <a:p>
            <a:pPr marL="457200" lvl="1" indent="0" algn="just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1800" dirty="0">
              <a:solidFill>
                <a:srgbClr val="70186D"/>
              </a:solidFill>
              <a:latin typeface="Arial"/>
              <a:cs typeface="Arial"/>
            </a:endParaRPr>
          </a:p>
          <a:p>
            <a:pPr marL="457200" lvl="1" indent="0" algn="just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1800" dirty="0">
              <a:solidFill>
                <a:srgbClr val="70186D"/>
              </a:solidFill>
              <a:latin typeface="Arial"/>
              <a:cs typeface="Arial"/>
            </a:endParaRPr>
          </a:p>
          <a:p>
            <a:pPr marL="457200" lvl="1" indent="0" algn="just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1800" dirty="0">
              <a:solidFill>
                <a:srgbClr val="70186D"/>
              </a:solidFill>
              <a:latin typeface="Arial"/>
              <a:cs typeface="Arial"/>
            </a:endParaRPr>
          </a:p>
          <a:p>
            <a:pPr marL="457200" lvl="1" indent="0" algn="l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dirty="0"/>
          </a:p>
          <a:p>
            <a:pPr marL="342900" lvl="0" indent="-15494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dirty="0"/>
          </a:p>
          <a:p>
            <a:pPr marL="342900" lvl="0" indent="-15494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1EB3AE-4C02-0778-B188-BB4C619A2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7726" y="2681129"/>
            <a:ext cx="1328648" cy="963194"/>
          </a:xfrm>
          <a:prstGeom prst="rect">
            <a:avLst/>
          </a:prstGeom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BFFF3EC-40FE-9A20-870F-454CD1D3DA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8156375"/>
              </p:ext>
            </p:extLst>
          </p:nvPr>
        </p:nvGraphicFramePr>
        <p:xfrm>
          <a:off x="6308745" y="4073418"/>
          <a:ext cx="1455737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1455480" imgH="822960" progId="PBrush">
                  <p:embed/>
                </p:oleObj>
              </mc:Choice>
              <mc:Fallback>
                <p:oleObj name="Bitmap Image" r:id="rId4" imgW="1455480" imgH="822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8745" y="4073418"/>
                        <a:ext cx="1455737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0F0B75A5-CCC8-11D7-2BF2-3CC0E8E331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5491" y="5206338"/>
            <a:ext cx="1850883" cy="8223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1475744" y="151236"/>
            <a:ext cx="4247169" cy="245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i="1" u="sng" dirty="0">
                <a:solidFill>
                  <a:srgbClr val="C00000"/>
                </a:solidFill>
              </a:rPr>
              <a:t>Agile Methodology </a:t>
            </a:r>
            <a:endParaRPr b="1" i="1" u="sng" dirty="0">
              <a:solidFill>
                <a:srgbClr val="C00000"/>
              </a:solidFill>
            </a:endParaRPr>
          </a:p>
        </p:txBody>
      </p:sp>
      <p:pic>
        <p:nvPicPr>
          <p:cNvPr id="5" name="Content Placeholder 1">
            <a:extLst>
              <a:ext uri="{FF2B5EF4-FFF2-40B4-BE49-F238E27FC236}">
                <a16:creationId xmlns:a16="http://schemas.microsoft.com/office/drawing/2014/main" id="{319860A7-54FF-C3AA-6C10-1E7A16C5A0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72917" y="1923172"/>
            <a:ext cx="7863845" cy="47835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637CB6-F752-6D04-749C-8CD80778B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9750" y="105561"/>
            <a:ext cx="2537012" cy="16642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7B7140A-20DA-B146-B09B-F9D9CA6AB4B6}"/>
              </a:ext>
            </a:extLst>
          </p:cNvPr>
          <p:cNvSpPr txBox="1"/>
          <p:nvPr/>
        </p:nvSpPr>
        <p:spPr>
          <a:xfrm>
            <a:off x="1792942" y="753035"/>
            <a:ext cx="2537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E6080E33-2B76-5684-B5D0-6B5E891303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0681930"/>
              </p:ext>
            </p:extLst>
          </p:nvPr>
        </p:nvGraphicFramePr>
        <p:xfrm>
          <a:off x="3538330" y="681779"/>
          <a:ext cx="2335696" cy="1032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581280" imgH="3794760" progId="PBrush">
                  <p:embed/>
                </p:oleObj>
              </mc:Choice>
              <mc:Fallback>
                <p:oleObj name="Bitmap Image" r:id="rId5" imgW="3581280" imgH="379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38330" y="681779"/>
                        <a:ext cx="2335696" cy="10321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1550754" y="116541"/>
            <a:ext cx="7270517" cy="600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i="1" u="sng" dirty="0">
                <a:solidFill>
                  <a:srgbClr val="C00000"/>
                </a:solidFill>
              </a:rPr>
              <a:t>Functions &amp; </a:t>
            </a:r>
            <a:r>
              <a:rPr lang="en-US" b="1" i="1" u="sng" dirty="0" err="1">
                <a:solidFill>
                  <a:srgbClr val="C00000"/>
                </a:solidFill>
              </a:rPr>
              <a:t>DataTypes</a:t>
            </a:r>
            <a:endParaRPr b="1" i="1" u="sng" dirty="0">
              <a:solidFill>
                <a:srgbClr val="C00000"/>
              </a:solidFill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46D1ED17-7354-6045-D819-9ACF48E37C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197519"/>
              </p:ext>
            </p:extLst>
          </p:nvPr>
        </p:nvGraphicFramePr>
        <p:xfrm>
          <a:off x="4237441" y="3218257"/>
          <a:ext cx="1987403" cy="2983290"/>
        </p:xfrm>
        <a:graphic>
          <a:graphicData uri="http://schemas.openxmlformats.org/drawingml/2006/table">
            <a:tbl>
              <a:tblPr firstRow="1" bandRow="1">
                <a:tableStyleId>{503A73CF-2A79-455C-879F-6F0114CA51AF}</a:tableStyleId>
              </a:tblPr>
              <a:tblGrid>
                <a:gridCol w="1987403">
                  <a:extLst>
                    <a:ext uri="{9D8B030D-6E8A-4147-A177-3AD203B41FA5}">
                      <a16:colId xmlns:a16="http://schemas.microsoft.com/office/drawing/2014/main" val="702873125"/>
                    </a:ext>
                  </a:extLst>
                </a:gridCol>
              </a:tblGrid>
              <a:tr h="383497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Calibri"/>
                          <a:ea typeface="Calibri"/>
                          <a:cs typeface="Calibri"/>
                        </a:rPr>
                        <a:t>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014987"/>
                  </a:ext>
                </a:extLst>
              </a:tr>
              <a:tr h="371399">
                <a:tc>
                  <a:txBody>
                    <a:bodyPr/>
                    <a:lstStyle/>
                    <a:p>
                      <a:r>
                        <a:rPr lang="en-US" dirty="0"/>
                        <a:t>CONCAT()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020646"/>
                  </a:ext>
                </a:extLst>
              </a:tr>
              <a:tr h="37139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CHAR_LENGTH()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495026"/>
                  </a:ext>
                </a:extLst>
              </a:tr>
              <a:tr h="37139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SPLIT_PART()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3177077"/>
                  </a:ext>
                </a:extLst>
              </a:tr>
              <a:tr h="371399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TO_CHAR()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0461063"/>
                  </a:ext>
                </a:extLst>
              </a:tr>
              <a:tr h="37139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INITCAP()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222364"/>
                  </a:ext>
                </a:extLst>
              </a:tr>
              <a:tr h="371399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LOWER()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57428"/>
                  </a:ext>
                </a:extLst>
              </a:tr>
              <a:tr h="371399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REPLACE()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0628825"/>
                  </a:ext>
                </a:extLst>
              </a:tr>
            </a:tbl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EF3CC-EB1B-0E0E-4357-78958CE53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205834"/>
              </p:ext>
            </p:extLst>
          </p:nvPr>
        </p:nvGraphicFramePr>
        <p:xfrm>
          <a:off x="6629088" y="1192045"/>
          <a:ext cx="1716314" cy="2236955"/>
        </p:xfrm>
        <a:graphic>
          <a:graphicData uri="http://schemas.openxmlformats.org/drawingml/2006/table">
            <a:tbl>
              <a:tblPr firstRow="1" bandRow="1">
                <a:tableStyleId>{503A73CF-2A79-455C-879F-6F0114CA51AF}</a:tableStyleId>
              </a:tblPr>
              <a:tblGrid>
                <a:gridCol w="1716314">
                  <a:extLst>
                    <a:ext uri="{9D8B030D-6E8A-4147-A177-3AD203B41FA5}">
                      <a16:colId xmlns:a16="http://schemas.microsoft.com/office/drawing/2014/main" val="3182188473"/>
                    </a:ext>
                  </a:extLst>
                </a:gridCol>
              </a:tblGrid>
              <a:tr h="369313">
                <a:tc>
                  <a:txBody>
                    <a:bodyPr/>
                    <a:lstStyle/>
                    <a:p>
                      <a:r>
                        <a:rPr lang="en-US" dirty="0"/>
                        <a:t>Date/Time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6540850"/>
                  </a:ext>
                </a:extLst>
              </a:tr>
              <a:tr h="390390">
                <a:tc>
                  <a:txBody>
                    <a:bodyPr/>
                    <a:lstStyle/>
                    <a:p>
                      <a:r>
                        <a:rPr lang="en-US" dirty="0"/>
                        <a:t>EXTRACT()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17389"/>
                  </a:ext>
                </a:extLst>
              </a:tr>
              <a:tr h="369313">
                <a:tc>
                  <a:txBody>
                    <a:bodyPr/>
                    <a:lstStyle/>
                    <a:p>
                      <a:r>
                        <a:rPr lang="en-US" dirty="0"/>
                        <a:t>AGE()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881233"/>
                  </a:ext>
                </a:extLst>
              </a:tr>
              <a:tr h="369313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</a:rPr>
                        <a:t>Date_Part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</a:rPr>
                        <a:t>()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652794"/>
                  </a:ext>
                </a:extLst>
              </a:tr>
              <a:tr h="369313">
                <a:tc>
                  <a:txBody>
                    <a:bodyPr/>
                    <a:lstStyle/>
                    <a:p>
                      <a:r>
                        <a:rPr lang="en-US" dirty="0"/>
                        <a:t>Now()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9653389"/>
                  </a:ext>
                </a:extLst>
              </a:tr>
              <a:tr h="369313">
                <a:tc>
                  <a:txBody>
                    <a:bodyPr/>
                    <a:lstStyle/>
                    <a:p>
                      <a:r>
                        <a:rPr lang="en-US" dirty="0"/>
                        <a:t>Date()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399950"/>
                  </a:ext>
                </a:extLst>
              </a:tr>
            </a:tbl>
          </a:graphicData>
        </a:graphic>
      </p:graphicFrame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3EB1C904-A271-F252-FB2F-9A5DA98093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814118"/>
              </p:ext>
            </p:extLst>
          </p:nvPr>
        </p:nvGraphicFramePr>
        <p:xfrm>
          <a:off x="1807754" y="4909050"/>
          <a:ext cx="1807029" cy="1478280"/>
        </p:xfrm>
        <a:graphic>
          <a:graphicData uri="http://schemas.openxmlformats.org/drawingml/2006/table">
            <a:tbl>
              <a:tblPr firstRow="1" bandRow="1">
                <a:tableStyleId>{503A73CF-2A79-455C-879F-6F0114CA51AF}</a:tableStyleId>
              </a:tblPr>
              <a:tblGrid>
                <a:gridCol w="1807029">
                  <a:extLst>
                    <a:ext uri="{9D8B030D-6E8A-4147-A177-3AD203B41FA5}">
                      <a16:colId xmlns:a16="http://schemas.microsoft.com/office/drawing/2014/main" val="8226674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Calibri"/>
                          <a:ea typeface="Calibri"/>
                          <a:cs typeface="Calibri"/>
                        </a:rPr>
                        <a:t>Mathematical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807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</a:rPr>
                        <a:t>ROUND()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3433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</a:rPr>
                        <a:t>TRUNC()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266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AVG()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111560"/>
                  </a:ext>
                </a:extLst>
              </a:tr>
            </a:tbl>
          </a:graphicData>
        </a:graphic>
      </p:graphicFrame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83254AE-479A-11BC-FC9B-46D82FE00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978322"/>
              </p:ext>
            </p:extLst>
          </p:nvPr>
        </p:nvGraphicFramePr>
        <p:xfrm>
          <a:off x="1774734" y="2591924"/>
          <a:ext cx="1807029" cy="1844040"/>
        </p:xfrm>
        <a:graphic>
          <a:graphicData uri="http://schemas.openxmlformats.org/drawingml/2006/table">
            <a:tbl>
              <a:tblPr firstRow="1" bandRow="1">
                <a:tableStyleId>{503A73CF-2A79-455C-879F-6F0114CA51AF}</a:tableStyleId>
              </a:tblPr>
              <a:tblGrid>
                <a:gridCol w="1807029">
                  <a:extLst>
                    <a:ext uri="{9D8B030D-6E8A-4147-A177-3AD203B41FA5}">
                      <a16:colId xmlns:a16="http://schemas.microsoft.com/office/drawing/2014/main" val="6598919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Window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8827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First_Value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9230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RANK()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1420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</a:rPr>
                        <a:t>PERCENT_RANK()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4107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</a:rPr>
                        <a:t>ROW_NUMBER()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3707259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882B2045-70DE-6496-11A1-44458737F4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636942"/>
              </p:ext>
            </p:extLst>
          </p:nvPr>
        </p:nvGraphicFramePr>
        <p:xfrm>
          <a:off x="4238151" y="1183260"/>
          <a:ext cx="1895721" cy="1483360"/>
        </p:xfrm>
        <a:graphic>
          <a:graphicData uri="http://schemas.openxmlformats.org/drawingml/2006/table">
            <a:tbl>
              <a:tblPr firstRow="1" bandRow="1">
                <a:tableStyleId>{503A73CF-2A79-455C-879F-6F0114CA51AF}</a:tableStyleId>
              </a:tblPr>
              <a:tblGrid>
                <a:gridCol w="1895721">
                  <a:extLst>
                    <a:ext uri="{9D8B030D-6E8A-4147-A177-3AD203B41FA5}">
                      <a16:colId xmlns:a16="http://schemas.microsoft.com/office/drawing/2014/main" val="1753858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Keywords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36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</a:rPr>
                        <a:t>AT TIME ZONE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930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ILIKE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9554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</a:rPr>
                        <a:t>FETCH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704656"/>
                  </a:ext>
                </a:extLst>
              </a:tr>
            </a:tbl>
          </a:graphicData>
        </a:graphic>
      </p:graphicFrame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69C2332C-0E5E-EBD2-A01C-A9AFB0DF09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312060"/>
              </p:ext>
            </p:extLst>
          </p:nvPr>
        </p:nvGraphicFramePr>
        <p:xfrm>
          <a:off x="1774735" y="1183260"/>
          <a:ext cx="1807028" cy="1127153"/>
        </p:xfrm>
        <a:graphic>
          <a:graphicData uri="http://schemas.openxmlformats.org/drawingml/2006/table">
            <a:tbl>
              <a:tblPr firstRow="1" bandRow="1">
                <a:tableStyleId>{503A73CF-2A79-455C-879F-6F0114CA51AF}</a:tableStyleId>
              </a:tblPr>
              <a:tblGrid>
                <a:gridCol w="1807028">
                  <a:extLst>
                    <a:ext uri="{9D8B030D-6E8A-4147-A177-3AD203B41FA5}">
                      <a16:colId xmlns:a16="http://schemas.microsoft.com/office/drawing/2014/main" val="1465904069"/>
                    </a:ext>
                  </a:extLst>
                </a:gridCol>
              </a:tblGrid>
              <a:tr h="372271">
                <a:tc>
                  <a:txBody>
                    <a:bodyPr/>
                    <a:lstStyle/>
                    <a:p>
                      <a:r>
                        <a:rPr lang="en-US" dirty="0" err="1"/>
                        <a:t>DataType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684874"/>
                  </a:ext>
                </a:extLst>
              </a:tr>
              <a:tr h="377441">
                <a:tc>
                  <a:txBody>
                    <a:bodyPr/>
                    <a:lstStyle/>
                    <a:p>
                      <a:r>
                        <a:rPr lang="en-US" dirty="0"/>
                        <a:t>SERIAL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08622"/>
                  </a:ext>
                </a:extLst>
              </a:tr>
              <a:tr h="377441"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7434468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45096D24-3D68-FB29-5E59-B368B75FE0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3745791"/>
              </p:ext>
            </p:extLst>
          </p:nvPr>
        </p:nvGraphicFramePr>
        <p:xfrm>
          <a:off x="6595947" y="4221515"/>
          <a:ext cx="2225323" cy="1112520"/>
        </p:xfrm>
        <a:graphic>
          <a:graphicData uri="http://schemas.openxmlformats.org/drawingml/2006/table">
            <a:tbl>
              <a:tblPr firstRow="1" bandRow="1">
                <a:tableStyleId>{503A73CF-2A79-455C-879F-6F0114CA51AF}</a:tableStyleId>
              </a:tblPr>
              <a:tblGrid>
                <a:gridCol w="2225323">
                  <a:extLst>
                    <a:ext uri="{9D8B030D-6E8A-4147-A177-3AD203B41FA5}">
                      <a16:colId xmlns:a16="http://schemas.microsoft.com/office/drawing/2014/main" val="41610332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Database Admin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416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PG_DATABASE_SIZE()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426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VERSION()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02167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434353" y="306333"/>
            <a:ext cx="6947647" cy="936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i="1" u="sng" dirty="0">
                <a:solidFill>
                  <a:srgbClr val="C00000"/>
                </a:solidFill>
              </a:rPr>
              <a:t>Innovative Solutions</a:t>
            </a:r>
            <a:endParaRPr b="1" i="1" u="sng" dirty="0">
              <a:solidFill>
                <a:srgbClr val="C00000"/>
              </a:solidFill>
            </a:endParaRPr>
          </a:p>
        </p:txBody>
      </p:sp>
      <p:sp>
        <p:nvSpPr>
          <p:cNvPr id="109" name="Google Shape;109;p17"/>
          <p:cNvSpPr txBox="1">
            <a:spLocks noGrp="1"/>
          </p:cNvSpPr>
          <p:nvPr>
            <p:ph idx="1"/>
          </p:nvPr>
        </p:nvSpPr>
        <p:spPr>
          <a:xfrm>
            <a:off x="1434353" y="1242391"/>
            <a:ext cx="7100047" cy="466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640"/>
              </a:spcBef>
              <a:buClr>
                <a:schemeClr val="accent6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002060"/>
                </a:solidFill>
              </a:rPr>
              <a:t>In Q.25 while creating trigger, we calculated number of times the patient is admitted. This data was not directly accessible through existing table. </a:t>
            </a:r>
          </a:p>
          <a:p>
            <a:pPr>
              <a:spcBef>
                <a:spcPts val="640"/>
              </a:spcBef>
              <a:buClr>
                <a:schemeClr val="dk1"/>
              </a:buClr>
              <a:buSzPts val="3200"/>
            </a:pP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640"/>
              </a:spcBef>
              <a:buClr>
                <a:schemeClr val="dk1"/>
              </a:buClr>
              <a:buSzPts val="3200"/>
            </a:pP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640"/>
              </a:spcBef>
              <a:buClr>
                <a:schemeClr val="dk1"/>
              </a:buClr>
              <a:buSzPts val="3200"/>
            </a:pPr>
            <a:endParaRPr lang="en-US" dirty="0">
              <a:solidFill>
                <a:schemeClr val="bg1"/>
              </a:solidFill>
            </a:endParaRPr>
          </a:p>
          <a:p>
            <a:pPr>
              <a:spcBef>
                <a:spcPts val="640"/>
              </a:spcBef>
              <a:buClr>
                <a:schemeClr val="dk1"/>
              </a:buClr>
              <a:buSzPts val="3200"/>
            </a:pPr>
            <a:endParaRPr lang="en-US" dirty="0">
              <a:solidFill>
                <a:schemeClr val="bg1"/>
              </a:solidFill>
            </a:endParaRP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0E2670B-5A6C-6B41-23F9-25945E9A5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8925" y="2469018"/>
            <a:ext cx="3486150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575CE7E-590F-525D-9286-2FC9949EC5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5388187"/>
              </p:ext>
            </p:extLst>
          </p:nvPr>
        </p:nvGraphicFramePr>
        <p:xfrm>
          <a:off x="2177143" y="4536023"/>
          <a:ext cx="5148943" cy="20156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2400480" imgH="1516320" progId="PBrush">
                  <p:embed/>
                </p:oleObj>
              </mc:Choice>
              <mc:Fallback>
                <p:oleObj name="Bitmap Image" r:id="rId4" imgW="2400480" imgH="1516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77143" y="4536023"/>
                        <a:ext cx="5148943" cy="20156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1428367" y="61523"/>
            <a:ext cx="6589199" cy="747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i="1" u="sng" dirty="0">
                <a:solidFill>
                  <a:srgbClr val="C00000"/>
                </a:solidFill>
              </a:rPr>
              <a:t>Challenges</a:t>
            </a:r>
            <a:endParaRPr b="1" i="1" u="sng" dirty="0">
              <a:solidFill>
                <a:srgbClr val="C00000"/>
              </a:solidFill>
            </a:endParaRPr>
          </a:p>
        </p:txBody>
      </p:sp>
      <p:sp>
        <p:nvSpPr>
          <p:cNvPr id="115" name="Google Shape;115;p18"/>
          <p:cNvSpPr txBox="1">
            <a:spLocks noGrp="1"/>
          </p:cNvSpPr>
          <p:nvPr>
            <p:ph idx="1"/>
          </p:nvPr>
        </p:nvSpPr>
        <p:spPr>
          <a:xfrm>
            <a:off x="1709531" y="809013"/>
            <a:ext cx="6824870" cy="3961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 rtl="0" fontAlgn="base">
              <a:spcBef>
                <a:spcPts val="304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1"/>
              </a:solidFill>
            </a:endParaRPr>
          </a:p>
          <a:p>
            <a:pPr fontAlgn="base">
              <a:spcBef>
                <a:spcPts val="304"/>
              </a:spcBef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US" b="0" dirty="0">
                <a:solidFill>
                  <a:schemeClr val="accent1"/>
                </a:solidFill>
                <a:effectLst/>
              </a:rPr>
              <a:t>Understanding the requirement for few of the queries</a:t>
            </a:r>
          </a:p>
          <a:p>
            <a:pPr fontAlgn="base">
              <a:spcBef>
                <a:spcPts val="304"/>
              </a:spcBef>
              <a:buClr>
                <a:schemeClr val="accent6"/>
              </a:buClr>
              <a:buFont typeface="Wingdings" panose="05000000000000000000" pitchFamily="2" charset="2"/>
              <a:buChar char="v"/>
            </a:pPr>
            <a:endParaRPr lang="en-US" dirty="0">
              <a:solidFill>
                <a:schemeClr val="accent1"/>
              </a:solidFill>
            </a:endParaRPr>
          </a:p>
          <a:p>
            <a:pPr fontAlgn="base">
              <a:spcBef>
                <a:spcPts val="304"/>
              </a:spcBef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US" b="0" dirty="0">
                <a:solidFill>
                  <a:schemeClr val="accent1"/>
                </a:solidFill>
                <a:effectLst/>
              </a:rPr>
              <a:t>Figuring out ways to optimize queries</a:t>
            </a:r>
          </a:p>
          <a:p>
            <a:pPr fontAlgn="base">
              <a:spcBef>
                <a:spcPts val="304"/>
              </a:spcBef>
              <a:buClr>
                <a:schemeClr val="accent6"/>
              </a:buClr>
              <a:buFont typeface="Wingdings" panose="05000000000000000000" pitchFamily="2" charset="2"/>
              <a:buChar char="v"/>
            </a:pPr>
            <a:endParaRPr lang="en-US" dirty="0">
              <a:solidFill>
                <a:schemeClr val="accent1"/>
              </a:solidFill>
            </a:endParaRPr>
          </a:p>
          <a:p>
            <a:pPr fontAlgn="base">
              <a:spcBef>
                <a:spcPts val="304"/>
              </a:spcBef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US" b="0" dirty="0">
                <a:solidFill>
                  <a:schemeClr val="accent1"/>
                </a:solidFill>
                <a:effectLst/>
              </a:rPr>
              <a:t>Learning and using new functions</a:t>
            </a:r>
          </a:p>
          <a:p>
            <a:pPr fontAlgn="base">
              <a:spcBef>
                <a:spcPts val="304"/>
              </a:spcBef>
              <a:buClr>
                <a:schemeClr val="accent6"/>
              </a:buClr>
              <a:buFont typeface="Wingdings" panose="05000000000000000000" pitchFamily="2" charset="2"/>
              <a:buChar char="v"/>
            </a:pPr>
            <a:endParaRPr lang="en-US" dirty="0">
              <a:solidFill>
                <a:schemeClr val="accent1"/>
              </a:solidFill>
            </a:endParaRPr>
          </a:p>
          <a:p>
            <a:pPr fontAlgn="base">
              <a:spcBef>
                <a:spcPts val="304"/>
              </a:spcBef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US" b="0" dirty="0">
                <a:solidFill>
                  <a:schemeClr val="accent1"/>
                </a:solidFill>
                <a:effectLst/>
              </a:rPr>
              <a:t>To </a:t>
            </a:r>
            <a:r>
              <a:rPr lang="en-US" dirty="0">
                <a:solidFill>
                  <a:schemeClr val="accent1"/>
                </a:solidFill>
              </a:rPr>
              <a:t>find trigger functionality</a:t>
            </a:r>
          </a:p>
          <a:p>
            <a:pPr fontAlgn="base">
              <a:spcBef>
                <a:spcPts val="304"/>
              </a:spcBef>
              <a:buClr>
                <a:schemeClr val="accent6"/>
              </a:buClr>
              <a:buFont typeface="Wingdings" panose="05000000000000000000" pitchFamily="2" charset="2"/>
              <a:buChar char="v"/>
            </a:pPr>
            <a:endParaRPr lang="en-US" b="0" dirty="0">
              <a:solidFill>
                <a:schemeClr val="accent1"/>
              </a:solidFill>
              <a:effectLst/>
            </a:endParaRPr>
          </a:p>
          <a:p>
            <a:pPr fontAlgn="base">
              <a:spcBef>
                <a:spcPts val="304"/>
              </a:spcBef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US" b="0" dirty="0">
                <a:solidFill>
                  <a:schemeClr val="accent1"/>
                </a:solidFill>
                <a:effectLst/>
              </a:rPr>
              <a:t>Formulation </a:t>
            </a:r>
            <a:r>
              <a:rPr lang="en-US" dirty="0">
                <a:solidFill>
                  <a:schemeClr val="accent1"/>
                </a:solidFill>
              </a:rPr>
              <a:t>E</a:t>
            </a:r>
            <a:r>
              <a:rPr lang="en-US" b="0" dirty="0">
                <a:solidFill>
                  <a:schemeClr val="accent1"/>
                </a:solidFill>
                <a:effectLst/>
              </a:rPr>
              <a:t>xtra questions </a:t>
            </a:r>
          </a:p>
          <a:p>
            <a:pPr fontAlgn="base">
              <a:spcBef>
                <a:spcPts val="304"/>
              </a:spcBef>
              <a:buClr>
                <a:schemeClr val="accent6"/>
              </a:buClr>
              <a:buFont typeface="Wingdings" panose="05000000000000000000" pitchFamily="2" charset="2"/>
              <a:buChar char="v"/>
            </a:pPr>
            <a:endParaRPr lang="en-US" dirty="0">
              <a:solidFill>
                <a:schemeClr val="accent1"/>
              </a:solidFill>
            </a:endParaRPr>
          </a:p>
          <a:p>
            <a:pPr fontAlgn="base">
              <a:spcBef>
                <a:spcPts val="304"/>
              </a:spcBef>
            </a:pPr>
            <a:endParaRPr lang="en-US" b="0" dirty="0">
              <a:solidFill>
                <a:schemeClr val="accent1"/>
              </a:solidFill>
              <a:effectLst/>
            </a:endParaRPr>
          </a:p>
          <a:p>
            <a:pPr marL="0" indent="0" rtl="0" fontAlgn="base">
              <a:spcBef>
                <a:spcPts val="304"/>
              </a:spcBef>
              <a:spcAft>
                <a:spcPts val="0"/>
              </a:spcAft>
              <a:buNone/>
            </a:pPr>
            <a:endParaRPr lang="en-US" b="0" dirty="0">
              <a:solidFill>
                <a:schemeClr val="accent1"/>
              </a:solidFill>
              <a:effectLst/>
            </a:endParaRPr>
          </a:p>
          <a:p>
            <a:pPr marL="0" indent="0" rtl="0" fontAlgn="base">
              <a:spcBef>
                <a:spcPts val="304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1"/>
              </a:solidFill>
            </a:endParaRPr>
          </a:p>
          <a:p>
            <a:pPr marL="0" indent="0" rtl="0" fontAlgn="base">
              <a:spcBef>
                <a:spcPts val="304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</a:endParaRPr>
          </a:p>
        </p:txBody>
      </p: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859C97CE-923F-2F7E-68B9-C8EB9236B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0" y="4397828"/>
            <a:ext cx="3646715" cy="20359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AC5CB-C843-F9D2-02D5-9C5B46008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236" y="3429000"/>
            <a:ext cx="3958642" cy="846881"/>
          </a:xfrm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rgbClr val="C00000"/>
                </a:solidFill>
              </a:rPr>
              <a:t>Thank You</a:t>
            </a:r>
          </a:p>
        </p:txBody>
      </p:sp>
      <p:pic>
        <p:nvPicPr>
          <p:cNvPr id="5" name="Content Placeholder 4" descr="A stethoscope and a stethoscope on a piece of paper&#10;&#10;Description automatically generated with medium confidence">
            <a:extLst>
              <a:ext uri="{FF2B5EF4-FFF2-40B4-BE49-F238E27FC236}">
                <a16:creationId xmlns:a16="http://schemas.microsoft.com/office/drawing/2014/main" id="{36EFA510-C1A3-E0E2-54BA-5403A6F9E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7461" y="373917"/>
            <a:ext cx="6193025" cy="2915935"/>
          </a:xfrm>
        </p:spPr>
      </p:pic>
    </p:spTree>
    <p:extLst>
      <p:ext uri="{BB962C8B-B14F-4D97-AF65-F5344CB8AC3E}">
        <p14:creationId xmlns:p14="http://schemas.microsoft.com/office/powerpoint/2010/main" val="215850172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Custom 4">
      <a:dk1>
        <a:sysClr val="windowText" lastClr="000000"/>
      </a:dk1>
      <a:lt1>
        <a:srgbClr val="F6D0B7"/>
      </a:lt1>
      <a:dk2>
        <a:srgbClr val="F1B790"/>
      </a:dk2>
      <a:lt2>
        <a:srgbClr val="F1B187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488</TotalTime>
  <Words>244</Words>
  <Application>Microsoft Office PowerPoint</Application>
  <PresentationFormat>On-screen Show (4:3)</PresentationFormat>
  <Paragraphs>82</Paragraphs>
  <Slides>7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Castellar</vt:lpstr>
      <vt:lpstr>Century Gothic</vt:lpstr>
      <vt:lpstr>Noto Sans Symbols</vt:lpstr>
      <vt:lpstr>Roboto</vt:lpstr>
      <vt:lpstr>Wingdings</vt:lpstr>
      <vt:lpstr>Wingdings 3</vt:lpstr>
      <vt:lpstr>Wisp</vt:lpstr>
      <vt:lpstr>Bitmap Image</vt:lpstr>
      <vt:lpstr>SQL HACKATHON 08/18/2022 – 08/25/2022</vt:lpstr>
      <vt:lpstr>INTRODUCTION</vt:lpstr>
      <vt:lpstr>Agile Methodology </vt:lpstr>
      <vt:lpstr>Functions &amp; DataTypes</vt:lpstr>
      <vt:lpstr>Innovative Solutions</vt:lpstr>
      <vt:lpstr>Challenges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HACKATHON 08/18/2022 – 08/25/2022</dc:title>
  <dc:creator>Uday Kavale</dc:creator>
  <cp:lastModifiedBy>Balaji S K Boddu</cp:lastModifiedBy>
  <cp:revision>18</cp:revision>
  <dcterms:modified xsi:type="dcterms:W3CDTF">2022-08-25T22:07:36Z</dcterms:modified>
</cp:coreProperties>
</file>